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aleway"/>
      <p:regular r:id="rId21"/>
      <p:bold r:id="rId22"/>
      <p:italic r:id="rId23"/>
      <p:boldItalic r:id="rId24"/>
    </p:embeddedFont>
    <p:embeddedFont>
      <p:font typeface="Nunito"/>
      <p:regular r:id="rId25"/>
      <p:bold r:id="rId26"/>
      <p:italic r:id="rId27"/>
      <p:boldItalic r:id="rId28"/>
    </p:embeddedFont>
    <p:embeddedFont>
      <p:font typeface="Maven Pro"/>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fntdata"/><Relationship Id="rId25" Type="http://schemas.openxmlformats.org/officeDocument/2006/relationships/font" Target="fonts/Nunito-regular.fntdata"/><Relationship Id="rId28" Type="http://schemas.openxmlformats.org/officeDocument/2006/relationships/font" Target="fonts/Nunito-boldItalic.fntdata"/><Relationship Id="rId27"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avenPro-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jp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37a998fe8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37a998fe8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f88252dc4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f88252dc4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37a998fe8f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37a998fe8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35ff3e66a2_1_1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35ff3e66a2_1_1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37a998fe8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137a998fe8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35ff3e66a2_1_1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35ff3e66a2_1_1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37a998fe8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37a998fe8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37a998fe8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137a998fe8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37a998fe8f_0_7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37a998fe8f_0_7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8000"/>
              <a:buNone/>
              <a:defRPr sz="8000">
                <a:solidFill>
                  <a:schemeClr val="lt1"/>
                </a:solidFill>
              </a:defRPr>
            </a:lvl1pPr>
            <a:lvl2pPr lvl="1" rtl="0" algn="ctr">
              <a:spcBef>
                <a:spcPts val="0"/>
              </a:spcBef>
              <a:spcAft>
                <a:spcPts val="0"/>
              </a:spcAft>
              <a:buClr>
                <a:schemeClr val="lt1"/>
              </a:buClr>
              <a:buSzPts val="8000"/>
              <a:buNone/>
              <a:defRPr sz="8000">
                <a:solidFill>
                  <a:schemeClr val="lt1"/>
                </a:solidFill>
              </a:defRPr>
            </a:lvl2pPr>
            <a:lvl3pPr lvl="2" rtl="0" algn="ctr">
              <a:spcBef>
                <a:spcPts val="0"/>
              </a:spcBef>
              <a:spcAft>
                <a:spcPts val="0"/>
              </a:spcAft>
              <a:buClr>
                <a:schemeClr val="lt1"/>
              </a:buClr>
              <a:buSzPts val="8000"/>
              <a:buNone/>
              <a:defRPr sz="8000">
                <a:solidFill>
                  <a:schemeClr val="lt1"/>
                </a:solidFill>
              </a:defRPr>
            </a:lvl3pPr>
            <a:lvl4pPr lvl="3" rtl="0" algn="ctr">
              <a:spcBef>
                <a:spcPts val="0"/>
              </a:spcBef>
              <a:spcAft>
                <a:spcPts val="0"/>
              </a:spcAft>
              <a:buClr>
                <a:schemeClr val="lt1"/>
              </a:buClr>
              <a:buSzPts val="8000"/>
              <a:buNone/>
              <a:defRPr sz="8000">
                <a:solidFill>
                  <a:schemeClr val="lt1"/>
                </a:solidFill>
              </a:defRPr>
            </a:lvl4pPr>
            <a:lvl5pPr lvl="4" rtl="0" algn="ctr">
              <a:spcBef>
                <a:spcPts val="0"/>
              </a:spcBef>
              <a:spcAft>
                <a:spcPts val="0"/>
              </a:spcAft>
              <a:buClr>
                <a:schemeClr val="lt1"/>
              </a:buClr>
              <a:buSzPts val="8000"/>
              <a:buNone/>
              <a:defRPr sz="8000">
                <a:solidFill>
                  <a:schemeClr val="lt1"/>
                </a:solidFill>
              </a:defRPr>
            </a:lvl5pPr>
            <a:lvl6pPr lvl="5" rtl="0" algn="ctr">
              <a:spcBef>
                <a:spcPts val="0"/>
              </a:spcBef>
              <a:spcAft>
                <a:spcPts val="0"/>
              </a:spcAft>
              <a:buClr>
                <a:schemeClr val="lt1"/>
              </a:buClr>
              <a:buSzPts val="8000"/>
              <a:buNone/>
              <a:defRPr sz="8000">
                <a:solidFill>
                  <a:schemeClr val="lt1"/>
                </a:solidFill>
              </a:defRPr>
            </a:lvl6pPr>
            <a:lvl7pPr lvl="6" rtl="0" algn="ctr">
              <a:spcBef>
                <a:spcPts val="0"/>
              </a:spcBef>
              <a:spcAft>
                <a:spcPts val="0"/>
              </a:spcAft>
              <a:buClr>
                <a:schemeClr val="lt1"/>
              </a:buClr>
              <a:buSzPts val="8000"/>
              <a:buNone/>
              <a:defRPr sz="8000">
                <a:solidFill>
                  <a:schemeClr val="lt1"/>
                </a:solidFill>
              </a:defRPr>
            </a:lvl7pPr>
            <a:lvl8pPr lvl="7" rtl="0" algn="ctr">
              <a:spcBef>
                <a:spcPts val="0"/>
              </a:spcBef>
              <a:spcAft>
                <a:spcPts val="0"/>
              </a:spcAft>
              <a:buClr>
                <a:schemeClr val="lt1"/>
              </a:buClr>
              <a:buSzPts val="8000"/>
              <a:buNone/>
              <a:defRPr sz="8000">
                <a:solidFill>
                  <a:schemeClr val="lt1"/>
                </a:solidFill>
              </a:defRPr>
            </a:lvl8pPr>
            <a:lvl9pPr lvl="8" rtl="0"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rtl="0" algn="ctr">
              <a:spcBef>
                <a:spcPts val="0"/>
              </a:spcBef>
              <a:spcAft>
                <a:spcPts val="0"/>
              </a:spcAft>
              <a:buClr>
                <a:schemeClr val="lt1"/>
              </a:buClr>
              <a:buSzPts val="1300"/>
              <a:buChar char="●"/>
              <a:defRPr>
                <a:solidFill>
                  <a:schemeClr val="lt1"/>
                </a:solidFill>
              </a:defRPr>
            </a:lvl1pPr>
            <a:lvl2pPr indent="-298450" lvl="1" marL="914400" rtl="0" algn="ctr">
              <a:spcBef>
                <a:spcPts val="0"/>
              </a:spcBef>
              <a:spcAft>
                <a:spcPts val="0"/>
              </a:spcAft>
              <a:buClr>
                <a:schemeClr val="lt1"/>
              </a:buClr>
              <a:buSzPts val="1100"/>
              <a:buChar char="○"/>
              <a:defRPr>
                <a:solidFill>
                  <a:schemeClr val="lt1"/>
                </a:solidFill>
              </a:defRPr>
            </a:lvl2pPr>
            <a:lvl3pPr indent="-298450" lvl="2" marL="1371600" rtl="0" algn="ctr">
              <a:spcBef>
                <a:spcPts val="0"/>
              </a:spcBef>
              <a:spcAft>
                <a:spcPts val="0"/>
              </a:spcAft>
              <a:buClr>
                <a:schemeClr val="lt1"/>
              </a:buClr>
              <a:buSzPts val="1100"/>
              <a:buChar char="■"/>
              <a:defRPr>
                <a:solidFill>
                  <a:schemeClr val="lt1"/>
                </a:solidFill>
              </a:defRPr>
            </a:lvl3pPr>
            <a:lvl4pPr indent="-298450" lvl="3" marL="1828800" rtl="0" algn="ctr">
              <a:spcBef>
                <a:spcPts val="0"/>
              </a:spcBef>
              <a:spcAft>
                <a:spcPts val="0"/>
              </a:spcAft>
              <a:buClr>
                <a:schemeClr val="lt1"/>
              </a:buClr>
              <a:buSzPts val="1100"/>
              <a:buChar char="●"/>
              <a:defRPr>
                <a:solidFill>
                  <a:schemeClr val="lt1"/>
                </a:solidFill>
              </a:defRPr>
            </a:lvl4pPr>
            <a:lvl5pPr indent="-298450" lvl="4" marL="2286000" rtl="0" algn="ctr">
              <a:spcBef>
                <a:spcPts val="0"/>
              </a:spcBef>
              <a:spcAft>
                <a:spcPts val="0"/>
              </a:spcAft>
              <a:buClr>
                <a:schemeClr val="lt1"/>
              </a:buClr>
              <a:buSzPts val="1100"/>
              <a:buChar char="○"/>
              <a:defRPr>
                <a:solidFill>
                  <a:schemeClr val="lt1"/>
                </a:solidFill>
              </a:defRPr>
            </a:lvl5pPr>
            <a:lvl6pPr indent="-298450" lvl="5" marL="2743200" rtl="0" algn="ctr">
              <a:spcBef>
                <a:spcPts val="0"/>
              </a:spcBef>
              <a:spcAft>
                <a:spcPts val="0"/>
              </a:spcAft>
              <a:buClr>
                <a:schemeClr val="lt1"/>
              </a:buClr>
              <a:buSzPts val="1100"/>
              <a:buChar char="■"/>
              <a:defRPr>
                <a:solidFill>
                  <a:schemeClr val="lt1"/>
                </a:solidFill>
              </a:defRPr>
            </a:lvl6pPr>
            <a:lvl7pPr indent="-298450" lvl="6" marL="3200400" rtl="0" algn="ctr">
              <a:spcBef>
                <a:spcPts val="0"/>
              </a:spcBef>
              <a:spcAft>
                <a:spcPts val="0"/>
              </a:spcAft>
              <a:buClr>
                <a:schemeClr val="lt1"/>
              </a:buClr>
              <a:buSzPts val="1100"/>
              <a:buChar char="●"/>
              <a:defRPr>
                <a:solidFill>
                  <a:schemeClr val="lt1"/>
                </a:solidFill>
              </a:defRPr>
            </a:lvl7pPr>
            <a:lvl8pPr indent="-298450" lvl="7" marL="3657600" rtl="0" algn="ctr">
              <a:spcBef>
                <a:spcPts val="0"/>
              </a:spcBef>
              <a:spcAft>
                <a:spcPts val="0"/>
              </a:spcAft>
              <a:buClr>
                <a:schemeClr val="lt1"/>
              </a:buClr>
              <a:buSzPts val="1100"/>
              <a:buChar char="○"/>
              <a:defRPr>
                <a:solidFill>
                  <a:schemeClr val="lt1"/>
                </a:solidFill>
              </a:defRPr>
            </a:lvl8pPr>
            <a:lvl9pPr indent="-298450" lvl="8" marL="4114800" rtl="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273" name="Shape 273"/>
        <p:cNvGrpSpPr/>
        <p:nvPr/>
      </p:nvGrpSpPr>
      <p:grpSpPr>
        <a:xfrm>
          <a:off x="0" y="0"/>
          <a:ext cx="0" cy="0"/>
          <a:chOff x="0" y="0"/>
          <a:chExt cx="0" cy="0"/>
        </a:xfrm>
      </p:grpSpPr>
      <p:sp>
        <p:nvSpPr>
          <p:cNvPr id="274" name="Google Shape;274;p13"/>
          <p:cNvSpPr txBox="1"/>
          <p:nvPr>
            <p:ph type="title"/>
          </p:nvPr>
        </p:nvSpPr>
        <p:spPr>
          <a:xfrm>
            <a:off x="1308150" y="1318650"/>
            <a:ext cx="7110000" cy="535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275" name="Google Shape;275;p1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76" name="Google Shape;276;p13"/>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277" name="Google Shape;277;p13"/>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278" name="Google Shape;278;p13"/>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279" name="Shape 279"/>
        <p:cNvGrpSpPr/>
        <p:nvPr/>
      </p:nvGrpSpPr>
      <p:grpSpPr>
        <a:xfrm>
          <a:off x="0" y="0"/>
          <a:ext cx="0" cy="0"/>
          <a:chOff x="0" y="0"/>
          <a:chExt cx="0" cy="0"/>
        </a:xfrm>
      </p:grpSpPr>
      <p:grpSp>
        <p:nvGrpSpPr>
          <p:cNvPr id="280" name="Google Shape;280;p14"/>
          <p:cNvGrpSpPr/>
          <p:nvPr/>
        </p:nvGrpSpPr>
        <p:grpSpPr>
          <a:xfrm>
            <a:off x="830392" y="1191256"/>
            <a:ext cx="745763" cy="45826"/>
            <a:chOff x="4580561" y="2589004"/>
            <a:chExt cx="1064464" cy="25200"/>
          </a:xfrm>
        </p:grpSpPr>
        <p:sp>
          <p:nvSpPr>
            <p:cNvPr id="281" name="Google Shape;281;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84" name="Google Shape;284;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85" name="Google Shape;285;p14">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6" name="Google Shape;286;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87" name="Google Shape;287;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88" name="Google Shape;288;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289" name="Shape 289"/>
        <p:cNvGrpSpPr/>
        <p:nvPr/>
      </p:nvGrpSpPr>
      <p:grpSpPr>
        <a:xfrm>
          <a:off x="0" y="0"/>
          <a:ext cx="0" cy="0"/>
          <a:chOff x="0" y="0"/>
          <a:chExt cx="0" cy="0"/>
        </a:xfrm>
      </p:grpSpPr>
      <p:pic>
        <p:nvPicPr>
          <p:cNvPr descr="shutterstock_31891705.jpg" id="290" name="Google Shape;290;p15"/>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291" name="Google Shape;291;p1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293" name="Google Shape;293;p1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4" name="Google Shape;294;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95" name="Google Shape;295;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296" name="Google Shape;296;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297" name="Google Shape;297;p15"/>
          <p:cNvSpPr txBox="1"/>
          <p:nvPr>
            <p:ph type="title"/>
          </p:nvPr>
        </p:nvSpPr>
        <p:spPr>
          <a:xfrm>
            <a:off x="729450" y="2056375"/>
            <a:ext cx="58875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_2">
    <p:spTree>
      <p:nvGrpSpPr>
        <p:cNvPr id="298" name="Shape 298"/>
        <p:cNvGrpSpPr/>
        <p:nvPr/>
      </p:nvGrpSpPr>
      <p:grpSpPr>
        <a:xfrm>
          <a:off x="0" y="0"/>
          <a:ext cx="0" cy="0"/>
          <a:chOff x="0" y="0"/>
          <a:chExt cx="0" cy="0"/>
        </a:xfrm>
      </p:grpSpPr>
      <p:sp>
        <p:nvSpPr>
          <p:cNvPr id="299" name="Google Shape;299;p1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1" name="Google Shape;301;p1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2" name="Google Shape;302;p1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03" name="Google Shape;303;p1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04" name="Google Shape;304;p1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305" name="Google Shape;305;p16"/>
          <p:cNvSpPr txBox="1"/>
          <p:nvPr>
            <p:ph idx="1" type="body"/>
          </p:nvPr>
        </p:nvSpPr>
        <p:spPr>
          <a:xfrm>
            <a:off x="729450" y="1068650"/>
            <a:ext cx="7688700" cy="10344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306" name="Shape 306"/>
        <p:cNvGrpSpPr/>
        <p:nvPr/>
      </p:nvGrpSpPr>
      <p:grpSpPr>
        <a:xfrm>
          <a:off x="0" y="0"/>
          <a:ext cx="0" cy="0"/>
          <a:chOff x="0" y="0"/>
          <a:chExt cx="0" cy="0"/>
        </a:xfrm>
      </p:grpSpPr>
      <p:pic>
        <p:nvPicPr>
          <p:cNvPr descr="shutterstock_429987889_edited.jpg" id="307" name="Google Shape;307;p17"/>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308" name="Google Shape;308;p17"/>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17"/>
          <p:cNvGrpSpPr/>
          <p:nvPr/>
        </p:nvGrpSpPr>
        <p:grpSpPr>
          <a:xfrm>
            <a:off x="830392" y="1191256"/>
            <a:ext cx="745763" cy="45826"/>
            <a:chOff x="4580561" y="2589004"/>
            <a:chExt cx="1064464" cy="25200"/>
          </a:xfrm>
        </p:grpSpPr>
        <p:sp>
          <p:nvSpPr>
            <p:cNvPr id="310" name="Google Shape;310;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 name="Google Shape;312;p17"/>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313" name="Google Shape;313;p17"/>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314" name="Google Shape;314;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15" name="Google Shape;315;p17">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6" name="Google Shape;316;p1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17" name="Google Shape;317;p1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18" name="Google Shape;318;p1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rtl="0" algn="r">
              <a:buNone/>
              <a:defRPr sz="900">
                <a:solidFill>
                  <a:schemeClr val="dk2"/>
                </a:solidFill>
                <a:latin typeface="Nunito"/>
                <a:ea typeface="Nunito"/>
                <a:cs typeface="Nunito"/>
                <a:sym typeface="Nunito"/>
              </a:defRPr>
            </a:lvl1pPr>
            <a:lvl2pPr lvl="1" rtl="0" algn="r">
              <a:buNone/>
              <a:defRPr sz="900">
                <a:solidFill>
                  <a:schemeClr val="dk2"/>
                </a:solidFill>
                <a:latin typeface="Nunito"/>
                <a:ea typeface="Nunito"/>
                <a:cs typeface="Nunito"/>
                <a:sym typeface="Nunito"/>
              </a:defRPr>
            </a:lvl2pPr>
            <a:lvl3pPr lvl="2" rtl="0" algn="r">
              <a:buNone/>
              <a:defRPr sz="900">
                <a:solidFill>
                  <a:schemeClr val="dk2"/>
                </a:solidFill>
                <a:latin typeface="Nunito"/>
                <a:ea typeface="Nunito"/>
                <a:cs typeface="Nunito"/>
                <a:sym typeface="Nunito"/>
              </a:defRPr>
            </a:lvl3pPr>
            <a:lvl4pPr lvl="3" rtl="0" algn="r">
              <a:buNone/>
              <a:defRPr sz="900">
                <a:solidFill>
                  <a:schemeClr val="dk2"/>
                </a:solidFill>
                <a:latin typeface="Nunito"/>
                <a:ea typeface="Nunito"/>
                <a:cs typeface="Nunito"/>
                <a:sym typeface="Nunito"/>
              </a:defRPr>
            </a:lvl4pPr>
            <a:lvl5pPr lvl="4" rtl="0" algn="r">
              <a:buNone/>
              <a:defRPr sz="900">
                <a:solidFill>
                  <a:schemeClr val="dk2"/>
                </a:solidFill>
                <a:latin typeface="Nunito"/>
                <a:ea typeface="Nunito"/>
                <a:cs typeface="Nunito"/>
                <a:sym typeface="Nunito"/>
              </a:defRPr>
            </a:lvl5pPr>
            <a:lvl6pPr lvl="5" rtl="0" algn="r">
              <a:buNone/>
              <a:defRPr sz="900">
                <a:solidFill>
                  <a:schemeClr val="dk2"/>
                </a:solidFill>
                <a:latin typeface="Nunito"/>
                <a:ea typeface="Nunito"/>
                <a:cs typeface="Nunito"/>
                <a:sym typeface="Nunito"/>
              </a:defRPr>
            </a:lvl6pPr>
            <a:lvl7pPr lvl="6" rtl="0" algn="r">
              <a:buNone/>
              <a:defRPr sz="900">
                <a:solidFill>
                  <a:schemeClr val="dk2"/>
                </a:solidFill>
                <a:latin typeface="Nunito"/>
                <a:ea typeface="Nunito"/>
                <a:cs typeface="Nunito"/>
                <a:sym typeface="Nunito"/>
              </a:defRPr>
            </a:lvl7pPr>
            <a:lvl8pPr lvl="7" rtl="0" algn="r">
              <a:buNone/>
              <a:defRPr sz="900">
                <a:solidFill>
                  <a:schemeClr val="dk2"/>
                </a:solidFill>
                <a:latin typeface="Nunito"/>
                <a:ea typeface="Nunito"/>
                <a:cs typeface="Nunito"/>
                <a:sym typeface="Nunito"/>
              </a:defRPr>
            </a:lvl8pPr>
            <a:lvl9pPr lvl="8" rtl="0"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hyperlink" Target="https://github.com/jenamis/purifAI/blob/main/database/clean_dataset.ipynb" TargetMode="External"/><Relationship Id="rId4"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22" name="Shape 322"/>
        <p:cNvGrpSpPr/>
        <p:nvPr/>
      </p:nvGrpSpPr>
      <p:grpSpPr>
        <a:xfrm>
          <a:off x="0" y="0"/>
          <a:ext cx="0" cy="0"/>
          <a:chOff x="0" y="0"/>
          <a:chExt cx="0" cy="0"/>
        </a:xfrm>
      </p:grpSpPr>
      <p:sp>
        <p:nvSpPr>
          <p:cNvPr id="323" name="Google Shape;323;p18"/>
          <p:cNvSpPr txBox="1"/>
          <p:nvPr>
            <p:ph type="ctrTitle"/>
          </p:nvPr>
        </p:nvSpPr>
        <p:spPr>
          <a:xfrm>
            <a:off x="824000" y="1613825"/>
            <a:ext cx="5996400" cy="18729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GB" sz="4800">
                <a:solidFill>
                  <a:srgbClr val="000000"/>
                </a:solidFill>
              </a:rPr>
              <a:t>purif</a:t>
            </a:r>
            <a:r>
              <a:rPr lang="en-GB" sz="4800">
                <a:solidFill>
                  <a:srgbClr val="FF0000"/>
                </a:solidFill>
              </a:rPr>
              <a:t>AI</a:t>
            </a:r>
            <a:endParaRPr sz="4800">
              <a:solidFill>
                <a:srgbClr val="FF0000"/>
              </a:solidFill>
            </a:endParaRPr>
          </a:p>
          <a:p>
            <a:pPr indent="0" lvl="0" marL="0" rtl="0" algn="l">
              <a:lnSpc>
                <a:spcPct val="125000"/>
              </a:lnSpc>
              <a:spcBef>
                <a:spcPts val="2400"/>
              </a:spcBef>
              <a:spcAft>
                <a:spcPts val="0"/>
              </a:spcAft>
              <a:buNone/>
            </a:pPr>
            <a:r>
              <a:rPr lang="en-GB" sz="2300">
                <a:solidFill>
                  <a:srgbClr val="24292F"/>
                </a:solidFill>
                <a:latin typeface="Arial"/>
                <a:ea typeface="Arial"/>
                <a:cs typeface="Arial"/>
                <a:sym typeface="Arial"/>
              </a:rPr>
              <a:t>Machine Learning for SPE Method Prediction</a:t>
            </a:r>
            <a:endParaRPr sz="2300">
              <a:solidFill>
                <a:srgbClr val="24292F"/>
              </a:solidFill>
              <a:latin typeface="Arial"/>
              <a:ea typeface="Arial"/>
              <a:cs typeface="Arial"/>
              <a:sym typeface="Arial"/>
            </a:endParaRPr>
          </a:p>
          <a:p>
            <a:pPr indent="0" lvl="0" marL="0" rtl="0" algn="l">
              <a:spcBef>
                <a:spcPts val="1200"/>
              </a:spcBef>
              <a:spcAft>
                <a:spcPts val="0"/>
              </a:spcAft>
              <a:buNone/>
            </a:pPr>
            <a:r>
              <a:t/>
            </a:r>
            <a:endParaRPr sz="4800">
              <a:solidFill>
                <a:srgbClr val="000000"/>
              </a:solidFill>
            </a:endParaRPr>
          </a:p>
        </p:txBody>
      </p:sp>
      <p:sp>
        <p:nvSpPr>
          <p:cNvPr id="324" name="Google Shape;324;p18"/>
          <p:cNvSpPr txBox="1"/>
          <p:nvPr>
            <p:ph idx="1" type="subTitle"/>
          </p:nvPr>
        </p:nvSpPr>
        <p:spPr>
          <a:xfrm>
            <a:off x="824000" y="3596300"/>
            <a:ext cx="59334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400"/>
              <a:t>Created by Jen Amis, Luke Perrin, Teresa Tran, Yingying Cheung</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400" name="Shape 400"/>
        <p:cNvGrpSpPr/>
        <p:nvPr/>
      </p:nvGrpSpPr>
      <p:grpSpPr>
        <a:xfrm>
          <a:off x="0" y="0"/>
          <a:ext cx="0" cy="0"/>
          <a:chOff x="0" y="0"/>
          <a:chExt cx="0" cy="0"/>
        </a:xfrm>
      </p:grpSpPr>
      <p:sp>
        <p:nvSpPr>
          <p:cNvPr id="401" name="Google Shape;401;p27"/>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 ANALYSIS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pic>
        <p:nvPicPr>
          <p:cNvPr id="406" name="Google Shape;406;p28"/>
          <p:cNvPicPr preferRelativeResize="0"/>
          <p:nvPr/>
        </p:nvPicPr>
        <p:blipFill>
          <a:blip r:embed="rId3">
            <a:alphaModFix/>
          </a:blip>
          <a:stretch>
            <a:fillRect/>
          </a:stretch>
        </p:blipFill>
        <p:spPr>
          <a:xfrm>
            <a:off x="257925" y="548075"/>
            <a:ext cx="2861575" cy="4437174"/>
          </a:xfrm>
          <a:prstGeom prst="rect">
            <a:avLst/>
          </a:prstGeom>
          <a:noFill/>
          <a:ln>
            <a:noFill/>
          </a:ln>
        </p:spPr>
      </p:pic>
      <p:pic>
        <p:nvPicPr>
          <p:cNvPr id="407" name="Google Shape;407;p28"/>
          <p:cNvPicPr preferRelativeResize="0"/>
          <p:nvPr/>
        </p:nvPicPr>
        <p:blipFill rotWithShape="1">
          <a:blip r:embed="rId3">
            <a:alphaModFix/>
          </a:blip>
          <a:srcRect b="58123" l="0" r="0" t="0"/>
          <a:stretch/>
        </p:blipFill>
        <p:spPr>
          <a:xfrm>
            <a:off x="3298600" y="1189125"/>
            <a:ext cx="5643174" cy="3664224"/>
          </a:xfrm>
          <a:prstGeom prst="rect">
            <a:avLst/>
          </a:prstGeom>
          <a:noFill/>
          <a:ln>
            <a:noFill/>
          </a:ln>
        </p:spPr>
      </p:pic>
      <p:sp>
        <p:nvSpPr>
          <p:cNvPr id="408" name="Google Shape;408;p28"/>
          <p:cNvSpPr/>
          <p:nvPr/>
        </p:nvSpPr>
        <p:spPr>
          <a:xfrm rot="666293">
            <a:off x="3059778" y="527519"/>
            <a:ext cx="1512418" cy="661602"/>
          </a:xfrm>
          <a:prstGeom prst="curvedDownArrow">
            <a:avLst>
              <a:gd fmla="val 25000" name="adj1"/>
              <a:gd fmla="val 50000" name="adj2"/>
              <a:gd fmla="val 25000" name="adj3"/>
            </a:avLst>
          </a:prstGeom>
          <a:solidFill>
            <a:srgbClr val="FFD9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8"/>
          <p:cNvSpPr/>
          <p:nvPr/>
        </p:nvSpPr>
        <p:spPr>
          <a:xfrm rot="-398739">
            <a:off x="4571999" y="388073"/>
            <a:ext cx="1477787" cy="550051"/>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rgbClr val="FF0000"/>
                </a:solidFill>
                <a:latin typeface="Caveat"/>
              </a:rPr>
              <a:t>Top 20</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413" name="Shape 413"/>
        <p:cNvGrpSpPr/>
        <p:nvPr/>
      </p:nvGrpSpPr>
      <p:grpSpPr>
        <a:xfrm>
          <a:off x="0" y="0"/>
          <a:ext cx="0" cy="0"/>
          <a:chOff x="0" y="0"/>
          <a:chExt cx="0" cy="0"/>
        </a:xfrm>
      </p:grpSpPr>
      <p:sp>
        <p:nvSpPr>
          <p:cNvPr id="414" name="Google Shape;414;p2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Confidence Level</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CB9C"/>
        </a:solidFill>
      </p:bgPr>
    </p:bg>
    <p:spTree>
      <p:nvGrpSpPr>
        <p:cNvPr id="418" name="Shape 418"/>
        <p:cNvGrpSpPr/>
        <p:nvPr/>
      </p:nvGrpSpPr>
      <p:grpSpPr>
        <a:xfrm>
          <a:off x="0" y="0"/>
          <a:ext cx="0" cy="0"/>
          <a:chOff x="0" y="0"/>
          <a:chExt cx="0" cy="0"/>
        </a:xfrm>
      </p:grpSpPr>
      <p:sp>
        <p:nvSpPr>
          <p:cNvPr id="419" name="Google Shape;419;p30"/>
          <p:cNvSpPr txBox="1"/>
          <p:nvPr>
            <p:ph idx="4294967295" type="body"/>
          </p:nvPr>
        </p:nvSpPr>
        <p:spPr>
          <a:xfrm>
            <a:off x="729450" y="1749350"/>
            <a:ext cx="7010100" cy="2628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sz="5000">
                <a:solidFill>
                  <a:srgbClr val="FFFFFF"/>
                </a:solidFill>
                <a:latin typeface="Maven Pro"/>
                <a:ea typeface="Maven Pro"/>
                <a:cs typeface="Maven Pro"/>
                <a:sym typeface="Maven Pro"/>
              </a:rPr>
              <a:t>DASHBOARD</a:t>
            </a:r>
            <a:endParaRPr b="1" sz="5000">
              <a:solidFill>
                <a:srgbClr val="FFFFFF"/>
              </a:solidFill>
              <a:latin typeface="Maven Pro"/>
              <a:ea typeface="Maven Pro"/>
              <a:cs typeface="Maven Pro"/>
              <a:sym typeface="Maven Pr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423" name="Shape 423"/>
        <p:cNvGrpSpPr/>
        <p:nvPr/>
      </p:nvGrpSpPr>
      <p:grpSpPr>
        <a:xfrm>
          <a:off x="0" y="0"/>
          <a:ext cx="0" cy="0"/>
          <a:chOff x="0" y="0"/>
          <a:chExt cx="0" cy="0"/>
        </a:xfrm>
      </p:grpSpPr>
      <p:sp>
        <p:nvSpPr>
          <p:cNvPr id="424" name="Google Shape;424;p31"/>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SMILE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3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800">
                <a:solidFill>
                  <a:srgbClr val="000000"/>
                </a:solidFill>
              </a:rPr>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Overview</a:t>
            </a:r>
            <a:endParaRPr/>
          </a:p>
        </p:txBody>
      </p:sp>
      <p:sp>
        <p:nvSpPr>
          <p:cNvPr id="330" name="Google Shape;330;p19"/>
          <p:cNvSpPr txBox="1"/>
          <p:nvPr>
            <p:ph idx="1" type="body"/>
          </p:nvPr>
        </p:nvSpPr>
        <p:spPr>
          <a:xfrm>
            <a:off x="396000" y="1355300"/>
            <a:ext cx="8352000" cy="324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24292F"/>
                </a:solidFill>
                <a:highlight>
                  <a:srgbClr val="FFFFFF"/>
                </a:highlight>
                <a:latin typeface="Arial"/>
                <a:ea typeface="Arial"/>
                <a:cs typeface="Arial"/>
                <a:sym typeface="Arial"/>
              </a:rPr>
              <a:t>The team at an automated chemistry platform that works to automate the process of making small chemical compounds to be used in research and development for medicinal purposes is seeking a </a:t>
            </a:r>
            <a:r>
              <a:rPr b="1" lang="en-GB" sz="1500">
                <a:solidFill>
                  <a:srgbClr val="24292F"/>
                </a:solidFill>
                <a:highlight>
                  <a:srgbClr val="FFFFFF"/>
                </a:highlight>
                <a:latin typeface="Arial"/>
                <a:ea typeface="Arial"/>
                <a:cs typeface="Arial"/>
                <a:sym typeface="Arial"/>
              </a:rPr>
              <a:t>machine learning model </a:t>
            </a:r>
            <a:r>
              <a:rPr lang="en-GB" sz="1500">
                <a:solidFill>
                  <a:srgbClr val="24292F"/>
                </a:solidFill>
                <a:highlight>
                  <a:srgbClr val="FFFFFF"/>
                </a:highlight>
                <a:latin typeface="Arial"/>
                <a:ea typeface="Arial"/>
                <a:cs typeface="Arial"/>
                <a:sym typeface="Arial"/>
              </a:rPr>
              <a:t>that can be used to </a:t>
            </a:r>
            <a:r>
              <a:rPr b="1" lang="en-GB" sz="1500">
                <a:solidFill>
                  <a:srgbClr val="24292F"/>
                </a:solidFill>
                <a:highlight>
                  <a:srgbClr val="FFFFFF"/>
                </a:highlight>
                <a:latin typeface="Arial"/>
                <a:ea typeface="Arial"/>
                <a:cs typeface="Arial"/>
                <a:sym typeface="Arial"/>
              </a:rPr>
              <a:t>select the best SPE method</a:t>
            </a:r>
            <a:r>
              <a:rPr lang="en-GB" sz="1500">
                <a:solidFill>
                  <a:srgbClr val="24292F"/>
                </a:solidFill>
                <a:highlight>
                  <a:srgbClr val="FFFFFF"/>
                </a:highlight>
                <a:latin typeface="Arial"/>
                <a:ea typeface="Arial"/>
                <a:cs typeface="Arial"/>
                <a:sym typeface="Arial"/>
              </a:rPr>
              <a:t> to test for purification of each chemical compound in a large library of compounds.</a:t>
            </a:r>
            <a:endParaRPr b="1" sz="1700">
              <a:solidFill>
                <a:srgbClr val="31394D"/>
              </a:solidFill>
              <a:latin typeface="Times New Roman"/>
              <a:ea typeface="Times New Roman"/>
              <a:cs typeface="Times New Roman"/>
              <a:sym typeface="Times New Roman"/>
            </a:endParaRPr>
          </a:p>
          <a:p>
            <a:pPr indent="0" lvl="0" marL="0" rtl="0" algn="l">
              <a:spcBef>
                <a:spcPts val="1200"/>
              </a:spcBef>
              <a:spcAft>
                <a:spcPts val="0"/>
              </a:spcAft>
              <a:buNone/>
            </a:pPr>
            <a:r>
              <a:rPr lang="en-GB" sz="1500">
                <a:solidFill>
                  <a:srgbClr val="24292F"/>
                </a:solidFill>
                <a:highlight>
                  <a:srgbClr val="FFFFFF"/>
                </a:highlight>
                <a:latin typeface="Arial"/>
                <a:ea typeface="Arial"/>
                <a:cs typeface="Arial"/>
                <a:sym typeface="Arial"/>
              </a:rPr>
              <a:t>Without a ML model that can effectively predict the optimal SPE method to use, the team must make a best guess of which method to test based on a subset of properties of each compound’s structure. This process can be </a:t>
            </a:r>
            <a:r>
              <a:rPr b="1" lang="en-GB" sz="1500">
                <a:solidFill>
                  <a:srgbClr val="24292F"/>
                </a:solidFill>
                <a:highlight>
                  <a:srgbClr val="FFFFFF"/>
                </a:highlight>
                <a:latin typeface="Arial"/>
                <a:ea typeface="Arial"/>
                <a:cs typeface="Arial"/>
                <a:sym typeface="Arial"/>
              </a:rPr>
              <a:t>time consuming </a:t>
            </a:r>
            <a:r>
              <a:rPr lang="en-GB" sz="1500">
                <a:solidFill>
                  <a:srgbClr val="24292F"/>
                </a:solidFill>
                <a:highlight>
                  <a:srgbClr val="FFFFFF"/>
                </a:highlight>
                <a:latin typeface="Arial"/>
                <a:ea typeface="Arial"/>
                <a:cs typeface="Arial"/>
                <a:sym typeface="Arial"/>
              </a:rPr>
              <a:t>and </a:t>
            </a:r>
            <a:r>
              <a:rPr b="1" lang="en-GB" sz="1500">
                <a:solidFill>
                  <a:srgbClr val="24292F"/>
                </a:solidFill>
                <a:highlight>
                  <a:srgbClr val="FFFFFF"/>
                </a:highlight>
                <a:latin typeface="Arial"/>
                <a:ea typeface="Arial"/>
                <a:cs typeface="Arial"/>
                <a:sym typeface="Arial"/>
              </a:rPr>
              <a:t>expensive</a:t>
            </a:r>
            <a:r>
              <a:rPr lang="en-GB" sz="1500">
                <a:solidFill>
                  <a:srgbClr val="24292F"/>
                </a:solidFill>
                <a:highlight>
                  <a:srgbClr val="FFFFFF"/>
                </a:highlight>
                <a:latin typeface="Arial"/>
                <a:ea typeface="Arial"/>
                <a:cs typeface="Arial"/>
                <a:sym typeface="Arial"/>
              </a:rPr>
              <a:t>, especially if the wrong SPE method ends up being selected and the purification testing must be repeated using the other method. </a:t>
            </a:r>
            <a:endParaRPr sz="1500">
              <a:solidFill>
                <a:srgbClr val="24292F"/>
              </a:solidFill>
              <a:highlight>
                <a:srgbClr val="FFFFFF"/>
              </a:highlight>
              <a:latin typeface="Arial"/>
              <a:ea typeface="Arial"/>
              <a:cs typeface="Arial"/>
              <a:sym typeface="Arial"/>
            </a:endParaRPr>
          </a:p>
          <a:p>
            <a:pPr indent="0" lvl="0" marL="0" rtl="0" algn="l">
              <a:spcBef>
                <a:spcPts val="1200"/>
              </a:spcBef>
              <a:spcAft>
                <a:spcPts val="1200"/>
              </a:spcAft>
              <a:buNone/>
            </a:pPr>
            <a:r>
              <a:rPr lang="en-GB" sz="1500">
                <a:solidFill>
                  <a:srgbClr val="24292F"/>
                </a:solidFill>
                <a:highlight>
                  <a:srgbClr val="FFFFFF"/>
                </a:highlight>
                <a:latin typeface="Arial"/>
                <a:ea typeface="Arial"/>
                <a:cs typeface="Arial"/>
                <a:sym typeface="Arial"/>
              </a:rPr>
              <a:t>Development of a ML model has the potential to </a:t>
            </a:r>
            <a:r>
              <a:rPr b="1" lang="en-GB" sz="1900">
                <a:solidFill>
                  <a:srgbClr val="0000FF"/>
                </a:solidFill>
                <a:highlight>
                  <a:srgbClr val="FFFFFF"/>
                </a:highlight>
                <a:latin typeface="Arial"/>
                <a:ea typeface="Arial"/>
                <a:cs typeface="Arial"/>
                <a:sym typeface="Arial"/>
              </a:rPr>
              <a:t>save time &amp; cost effective</a:t>
            </a:r>
            <a:r>
              <a:rPr lang="en-GB" sz="1500">
                <a:solidFill>
                  <a:srgbClr val="24292F"/>
                </a:solidFill>
                <a:highlight>
                  <a:srgbClr val="FFFFFF"/>
                </a:highlight>
                <a:latin typeface="Arial"/>
                <a:ea typeface="Arial"/>
                <a:cs typeface="Arial"/>
                <a:sym typeface="Arial"/>
              </a:rPr>
              <a:t> in the automated chemistry platform’s process.</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Goals</a:t>
            </a:r>
            <a:endParaRPr/>
          </a:p>
        </p:txBody>
      </p:sp>
      <p:sp>
        <p:nvSpPr>
          <p:cNvPr id="336" name="Google Shape;336;p20"/>
          <p:cNvSpPr/>
          <p:nvPr/>
        </p:nvSpPr>
        <p:spPr>
          <a:xfrm>
            <a:off x="1263402" y="1647075"/>
            <a:ext cx="4257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500">
                <a:solidFill>
                  <a:srgbClr val="FFFFFF"/>
                </a:solidFill>
              </a:rPr>
              <a:t>1</a:t>
            </a:r>
            <a:endParaRPr b="1" sz="1500">
              <a:solidFill>
                <a:srgbClr val="FFFFFF"/>
              </a:solidFill>
            </a:endParaRPr>
          </a:p>
        </p:txBody>
      </p:sp>
      <p:sp>
        <p:nvSpPr>
          <p:cNvPr id="337" name="Google Shape;337;p20"/>
          <p:cNvSpPr txBox="1"/>
          <p:nvPr>
            <p:ph idx="1" type="body"/>
          </p:nvPr>
        </p:nvSpPr>
        <p:spPr>
          <a:xfrm>
            <a:off x="1847700" y="1597875"/>
            <a:ext cx="4578300" cy="42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GB" sz="1600">
                <a:solidFill>
                  <a:srgbClr val="24292F"/>
                </a:solidFill>
                <a:highlight>
                  <a:schemeClr val="lt1"/>
                </a:highlight>
                <a:latin typeface="Arial"/>
                <a:ea typeface="Arial"/>
                <a:cs typeface="Arial"/>
                <a:sym typeface="Arial"/>
              </a:rPr>
              <a:t>Identify </a:t>
            </a:r>
            <a:r>
              <a:rPr lang="en-GB" sz="1600">
                <a:solidFill>
                  <a:srgbClr val="24292F"/>
                </a:solidFill>
                <a:highlight>
                  <a:schemeClr val="lt1"/>
                </a:highlight>
                <a:latin typeface="Arial"/>
                <a:ea typeface="Arial"/>
                <a:cs typeface="Arial"/>
                <a:sym typeface="Arial"/>
              </a:rPr>
              <a:t>features and target for ML model</a:t>
            </a:r>
            <a:endParaRPr sz="1500"/>
          </a:p>
        </p:txBody>
      </p:sp>
      <p:sp>
        <p:nvSpPr>
          <p:cNvPr id="338" name="Google Shape;338;p20"/>
          <p:cNvSpPr/>
          <p:nvPr/>
        </p:nvSpPr>
        <p:spPr>
          <a:xfrm>
            <a:off x="1263402" y="2242950"/>
            <a:ext cx="4257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500">
                <a:solidFill>
                  <a:srgbClr val="FFFFFF"/>
                </a:solidFill>
              </a:rPr>
              <a:t>2</a:t>
            </a:r>
            <a:endParaRPr b="1" sz="1500">
              <a:solidFill>
                <a:srgbClr val="FFFFFF"/>
              </a:solidFill>
            </a:endParaRPr>
          </a:p>
        </p:txBody>
      </p:sp>
      <p:sp>
        <p:nvSpPr>
          <p:cNvPr id="339" name="Google Shape;339;p20"/>
          <p:cNvSpPr txBox="1"/>
          <p:nvPr>
            <p:ph idx="1" type="body"/>
          </p:nvPr>
        </p:nvSpPr>
        <p:spPr>
          <a:xfrm>
            <a:off x="1847700" y="2201925"/>
            <a:ext cx="5739300" cy="449100"/>
          </a:xfrm>
          <a:prstGeom prst="rect">
            <a:avLst/>
          </a:prstGeom>
        </p:spPr>
        <p:txBody>
          <a:bodyPr anchorCtr="0" anchor="t" bIns="91425" lIns="91425" spcFirstLastPara="1" rIns="91425" wrap="square" tIns="91425">
            <a:noAutofit/>
          </a:bodyPr>
          <a:lstStyle/>
          <a:p>
            <a:pPr indent="0" lvl="0" marL="0" rtl="0" algn="l">
              <a:spcBef>
                <a:spcPts val="300"/>
              </a:spcBef>
              <a:spcAft>
                <a:spcPts val="1200"/>
              </a:spcAft>
              <a:buNone/>
            </a:pPr>
            <a:r>
              <a:rPr lang="en-GB" sz="1600">
                <a:solidFill>
                  <a:srgbClr val="000000"/>
                </a:solidFill>
                <a:latin typeface="Arial"/>
                <a:ea typeface="Arial"/>
                <a:cs typeface="Arial"/>
                <a:sym typeface="Arial"/>
              </a:rPr>
              <a:t>Identify a ML model with best prediction performance for SPE and LCMS method</a:t>
            </a:r>
            <a:endParaRPr sz="1600">
              <a:solidFill>
                <a:srgbClr val="24292F"/>
              </a:solidFill>
              <a:highlight>
                <a:schemeClr val="lt1"/>
              </a:highlight>
              <a:latin typeface="Arial"/>
              <a:ea typeface="Arial"/>
              <a:cs typeface="Arial"/>
              <a:sym typeface="Arial"/>
            </a:endParaRPr>
          </a:p>
        </p:txBody>
      </p:sp>
      <p:sp>
        <p:nvSpPr>
          <p:cNvPr id="340" name="Google Shape;340;p20"/>
          <p:cNvSpPr/>
          <p:nvPr/>
        </p:nvSpPr>
        <p:spPr>
          <a:xfrm>
            <a:off x="1263397" y="2948175"/>
            <a:ext cx="4257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500">
                <a:solidFill>
                  <a:srgbClr val="FFFFFF"/>
                </a:solidFill>
              </a:rPr>
              <a:t>3</a:t>
            </a:r>
            <a:endParaRPr b="1" sz="1500">
              <a:solidFill>
                <a:srgbClr val="FFFFFF"/>
              </a:solidFill>
            </a:endParaRPr>
          </a:p>
        </p:txBody>
      </p:sp>
      <p:sp>
        <p:nvSpPr>
          <p:cNvPr id="341" name="Google Shape;341;p20"/>
          <p:cNvSpPr/>
          <p:nvPr/>
        </p:nvSpPr>
        <p:spPr>
          <a:xfrm>
            <a:off x="1263396" y="3533100"/>
            <a:ext cx="4257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500">
                <a:solidFill>
                  <a:srgbClr val="FFFFFF"/>
                </a:solidFill>
              </a:rPr>
              <a:t>4</a:t>
            </a:r>
            <a:endParaRPr b="1" sz="1500">
              <a:solidFill>
                <a:srgbClr val="FFFFFF"/>
              </a:solidFill>
            </a:endParaRPr>
          </a:p>
        </p:txBody>
      </p:sp>
      <p:sp>
        <p:nvSpPr>
          <p:cNvPr id="342" name="Google Shape;342;p20"/>
          <p:cNvSpPr txBox="1"/>
          <p:nvPr>
            <p:ph idx="1" type="body"/>
          </p:nvPr>
        </p:nvSpPr>
        <p:spPr>
          <a:xfrm>
            <a:off x="1847675" y="2888025"/>
            <a:ext cx="6632700" cy="449100"/>
          </a:xfrm>
          <a:prstGeom prst="rect">
            <a:avLst/>
          </a:prstGeom>
        </p:spPr>
        <p:txBody>
          <a:bodyPr anchorCtr="0" anchor="t" bIns="91425" lIns="91425" spcFirstLastPara="1" rIns="91425" wrap="square" tIns="91425">
            <a:normAutofit/>
          </a:bodyPr>
          <a:lstStyle/>
          <a:p>
            <a:pPr indent="0" lvl="0" marL="0" rtl="0" algn="l">
              <a:spcBef>
                <a:spcPts val="300"/>
              </a:spcBef>
              <a:spcAft>
                <a:spcPts val="1200"/>
              </a:spcAft>
              <a:buNone/>
            </a:pPr>
            <a:r>
              <a:rPr lang="en-GB" sz="1600">
                <a:solidFill>
                  <a:srgbClr val="000000"/>
                </a:solidFill>
                <a:latin typeface="Arial"/>
                <a:ea typeface="Arial"/>
                <a:cs typeface="Arial"/>
                <a:sym typeface="Arial"/>
              </a:rPr>
              <a:t>Test the confidence level</a:t>
            </a:r>
            <a:endParaRPr/>
          </a:p>
        </p:txBody>
      </p:sp>
      <p:sp>
        <p:nvSpPr>
          <p:cNvPr id="343" name="Google Shape;343;p20"/>
          <p:cNvSpPr txBox="1"/>
          <p:nvPr>
            <p:ph idx="1" type="body"/>
          </p:nvPr>
        </p:nvSpPr>
        <p:spPr>
          <a:xfrm>
            <a:off x="1847675" y="3472950"/>
            <a:ext cx="6632700" cy="449100"/>
          </a:xfrm>
          <a:prstGeom prst="rect">
            <a:avLst/>
          </a:prstGeom>
        </p:spPr>
        <p:txBody>
          <a:bodyPr anchorCtr="0" anchor="t" bIns="91425" lIns="91425" spcFirstLastPara="1" rIns="91425" wrap="square" tIns="91425">
            <a:normAutofit/>
          </a:bodyPr>
          <a:lstStyle/>
          <a:p>
            <a:pPr indent="0" lvl="0" marL="0" rtl="0" algn="l">
              <a:spcBef>
                <a:spcPts val="300"/>
              </a:spcBef>
              <a:spcAft>
                <a:spcPts val="1200"/>
              </a:spcAft>
              <a:buNone/>
            </a:pPr>
            <a:r>
              <a:rPr lang="en-GB" sz="1600">
                <a:solidFill>
                  <a:srgbClr val="000000"/>
                </a:solidFill>
                <a:latin typeface="Arial"/>
                <a:ea typeface="Arial"/>
                <a:cs typeface="Arial"/>
                <a:sym typeface="Arial"/>
              </a:rPr>
              <a:t>Create an interactive User Interface for public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 Source</a:t>
            </a:r>
            <a:endParaRPr/>
          </a:p>
        </p:txBody>
      </p:sp>
      <p:sp>
        <p:nvSpPr>
          <p:cNvPr id="349" name="Google Shape;349;p21"/>
          <p:cNvSpPr txBox="1"/>
          <p:nvPr>
            <p:ph idx="1" type="body"/>
          </p:nvPr>
        </p:nvSpPr>
        <p:spPr>
          <a:xfrm>
            <a:off x="418300" y="1503800"/>
            <a:ext cx="8251800" cy="3068100"/>
          </a:xfrm>
          <a:prstGeom prst="rect">
            <a:avLst/>
          </a:prstGeom>
          <a:solidFill>
            <a:srgbClr val="FFFFFF"/>
          </a:solidFill>
        </p:spPr>
        <p:txBody>
          <a:bodyPr anchorCtr="0" anchor="t" bIns="91425" lIns="91425" spcFirstLastPara="1" rIns="91425" wrap="square" tIns="91425">
            <a:normAutofit/>
          </a:bodyPr>
          <a:lstStyle/>
          <a:p>
            <a:pPr indent="0" lvl="0" marL="0" rtl="0" algn="l">
              <a:spcBef>
                <a:spcPts val="0"/>
              </a:spcBef>
              <a:spcAft>
                <a:spcPts val="1200"/>
              </a:spcAft>
              <a:buNone/>
            </a:pPr>
            <a:r>
              <a:rPr lang="en-GB" sz="1200">
                <a:solidFill>
                  <a:srgbClr val="24292F"/>
                </a:solidFill>
                <a:highlight>
                  <a:srgbClr val="FFFFFF"/>
                </a:highlight>
                <a:latin typeface="Arial"/>
                <a:ea typeface="Arial"/>
                <a:cs typeface="Arial"/>
                <a:sym typeface="Arial"/>
              </a:rPr>
              <a:t>This project utilizes datasets provided by the data team at the automated chemistry platform. The first dataset lists compounds tested by the platform over the past two years and includes compound properties such as molecular weight, topological polar surface area (TPSA), quantitative estimate of drug-likeness (QED), among many others that may be relevant to predicting the appropriate SPE method to use for compound purification. The second dataset includes the status of testing for each compound and the SPE method used for each compound that has completed the purification stage. Each compound is identified by a unique structure ID, and proprietary information about the actual structure of the compound has been excluded from the datasets.</a:t>
            </a:r>
            <a:endParaRPr b="1" sz="1400">
              <a:solidFill>
                <a:srgbClr val="31394D"/>
              </a:solidFill>
              <a:latin typeface="Times New Roman"/>
              <a:ea typeface="Times New Roman"/>
              <a:cs typeface="Times New Roman"/>
              <a:sym typeface="Times New Roman"/>
            </a:endParaRPr>
          </a:p>
        </p:txBody>
      </p:sp>
      <p:pic>
        <p:nvPicPr>
          <p:cNvPr id="350" name="Google Shape;350;p21"/>
          <p:cNvPicPr preferRelativeResize="0"/>
          <p:nvPr/>
        </p:nvPicPr>
        <p:blipFill rotWithShape="1">
          <a:blip r:embed="rId3">
            <a:alphaModFix/>
          </a:blip>
          <a:srcRect b="0" l="0" r="0" t="0"/>
          <a:stretch/>
        </p:blipFill>
        <p:spPr>
          <a:xfrm>
            <a:off x="487875" y="3273000"/>
            <a:ext cx="8070675" cy="1870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2"/>
          <p:cNvSpPr txBox="1"/>
          <p:nvPr>
            <p:ph type="title"/>
          </p:nvPr>
        </p:nvSpPr>
        <p:spPr>
          <a:xfrm>
            <a:off x="730725" y="1318650"/>
            <a:ext cx="3893400" cy="103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Database</a:t>
            </a:r>
            <a:endParaRPr b="0"/>
          </a:p>
        </p:txBody>
      </p:sp>
      <p:sp>
        <p:nvSpPr>
          <p:cNvPr id="356" name="Google Shape;356;p22"/>
          <p:cNvSpPr txBox="1"/>
          <p:nvPr>
            <p:ph idx="1" type="body"/>
          </p:nvPr>
        </p:nvSpPr>
        <p:spPr>
          <a:xfrm>
            <a:off x="721225" y="2434125"/>
            <a:ext cx="3893400" cy="2089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200">
                <a:solidFill>
                  <a:srgbClr val="24292F"/>
                </a:solidFill>
                <a:highlight>
                  <a:srgbClr val="FFFFFF"/>
                </a:highlight>
                <a:latin typeface="Arial"/>
                <a:ea typeface="Arial"/>
                <a:cs typeface="Arial"/>
                <a:sym typeface="Arial"/>
              </a:rPr>
              <a:t>A relational database (RDS) was created in Amazon Web Services (AWS), and connected to pgAdmin14. This Postgres database is hosted on the cloud, which can be accessed by anyone with credentials using pgAdmin14. </a:t>
            </a:r>
            <a:r>
              <a:rPr lang="en-GB" sz="1200">
                <a:solidFill>
                  <a:schemeClr val="hlink"/>
                </a:solidFill>
                <a:highlight>
                  <a:srgbClr val="FFFFFF"/>
                </a:highlight>
                <a:uFill>
                  <a:noFill/>
                </a:uFill>
                <a:latin typeface="Arial"/>
                <a:ea typeface="Arial"/>
                <a:cs typeface="Arial"/>
                <a:sym typeface="Arial"/>
                <a:hlinkClick r:id="rId3"/>
              </a:rPr>
              <a:t>Data was cleaned by Pandas</a:t>
            </a:r>
            <a:r>
              <a:rPr lang="en-GB" sz="1200">
                <a:solidFill>
                  <a:srgbClr val="24292F"/>
                </a:solidFill>
                <a:highlight>
                  <a:srgbClr val="FFFFFF"/>
                </a:highlight>
                <a:latin typeface="Arial"/>
                <a:ea typeface="Arial"/>
                <a:cs typeface="Arial"/>
                <a:sym typeface="Arial"/>
              </a:rPr>
              <a:t>, and stored in AWS S3 bucket. We call the data from RDS by using SQLAlchemy.</a:t>
            </a:r>
            <a:endParaRPr sz="1100"/>
          </a:p>
        </p:txBody>
      </p:sp>
      <p:pic>
        <p:nvPicPr>
          <p:cNvPr id="357" name="Google Shape;357;p22"/>
          <p:cNvPicPr preferRelativeResize="0"/>
          <p:nvPr/>
        </p:nvPicPr>
        <p:blipFill>
          <a:blip r:embed="rId4">
            <a:alphaModFix/>
          </a:blip>
          <a:stretch>
            <a:fillRect/>
          </a:stretch>
        </p:blipFill>
        <p:spPr>
          <a:xfrm>
            <a:off x="4928925" y="2353050"/>
            <a:ext cx="4215075" cy="2771412"/>
          </a:xfrm>
          <a:prstGeom prst="rect">
            <a:avLst/>
          </a:prstGeom>
          <a:noFill/>
          <a:ln>
            <a:noFill/>
          </a:ln>
        </p:spPr>
      </p:pic>
      <p:sp>
        <p:nvSpPr>
          <p:cNvPr id="358" name="Google Shape;358;p2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 </a:t>
            </a:r>
            <a:endParaRPr/>
          </a:p>
        </p:txBody>
      </p:sp>
      <p:sp>
        <p:nvSpPr>
          <p:cNvPr id="359" name="Google Shape;359;p22"/>
          <p:cNvSpPr txBox="1"/>
          <p:nvPr/>
        </p:nvSpPr>
        <p:spPr>
          <a:xfrm>
            <a:off x="152400" y="1524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3C6A1"/>
        </a:solidFill>
      </p:bgPr>
    </p:bg>
    <p:spTree>
      <p:nvGrpSpPr>
        <p:cNvPr id="363" name="Shape 363"/>
        <p:cNvGrpSpPr/>
        <p:nvPr/>
      </p:nvGrpSpPr>
      <p:grpSpPr>
        <a:xfrm>
          <a:off x="0" y="0"/>
          <a:ext cx="0" cy="0"/>
          <a:chOff x="0" y="0"/>
          <a:chExt cx="0" cy="0"/>
        </a:xfrm>
      </p:grpSpPr>
      <p:sp>
        <p:nvSpPr>
          <p:cNvPr id="364" name="Google Shape;364;p23"/>
          <p:cNvSpPr txBox="1"/>
          <p:nvPr>
            <p:ph idx="4294967295" type="body"/>
          </p:nvPr>
        </p:nvSpPr>
        <p:spPr>
          <a:xfrm>
            <a:off x="729450" y="1749350"/>
            <a:ext cx="7010100" cy="2628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sz="5000">
                <a:solidFill>
                  <a:srgbClr val="FFFFFF"/>
                </a:solidFill>
                <a:latin typeface="Maven Pro"/>
                <a:ea typeface="Maven Pro"/>
                <a:cs typeface="Maven Pro"/>
                <a:sym typeface="Maven Pro"/>
              </a:rPr>
              <a:t>MACHINE LEARNING</a:t>
            </a:r>
            <a:endParaRPr b="1" sz="5000">
              <a:solidFill>
                <a:srgbClr val="FFFFFF"/>
              </a:solidFill>
              <a:latin typeface="Maven Pro"/>
              <a:ea typeface="Maven Pro"/>
              <a:cs typeface="Maven Pro"/>
              <a:sym typeface="Maven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368" name="Shape 368"/>
        <p:cNvGrpSpPr/>
        <p:nvPr/>
      </p:nvGrpSpPr>
      <p:grpSpPr>
        <a:xfrm>
          <a:off x="0" y="0"/>
          <a:ext cx="0" cy="0"/>
          <a:chOff x="0" y="0"/>
          <a:chExt cx="0" cy="0"/>
        </a:xfrm>
      </p:grpSpPr>
      <p:sp>
        <p:nvSpPr>
          <p:cNvPr id="369" name="Google Shape;369;p2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 EXPLORATION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373" name="Shape 373"/>
        <p:cNvGrpSpPr/>
        <p:nvPr/>
      </p:nvGrpSpPr>
      <p:grpSpPr>
        <a:xfrm>
          <a:off x="0" y="0"/>
          <a:ext cx="0" cy="0"/>
          <a:chOff x="0" y="0"/>
          <a:chExt cx="0" cy="0"/>
        </a:xfrm>
      </p:grpSpPr>
      <p:sp>
        <p:nvSpPr>
          <p:cNvPr id="374" name="Google Shape;374;p2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ML MODEL</a:t>
            </a:r>
            <a:endParaRPr/>
          </a:p>
        </p:txBody>
      </p:sp>
      <p:sp>
        <p:nvSpPr>
          <p:cNvPr id="375" name="Google Shape;375;p25"/>
          <p:cNvSpPr/>
          <p:nvPr/>
        </p:nvSpPr>
        <p:spPr>
          <a:xfrm>
            <a:off x="229900" y="3590375"/>
            <a:ext cx="1839456" cy="1220400"/>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2557775" y="3694850"/>
            <a:ext cx="1839456" cy="1220400"/>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a:off x="6912950" y="3765600"/>
            <a:ext cx="1839456" cy="1220400"/>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5"/>
          <p:cNvSpPr/>
          <p:nvPr/>
        </p:nvSpPr>
        <p:spPr>
          <a:xfrm>
            <a:off x="3010875" y="1961550"/>
            <a:ext cx="1839456" cy="1220400"/>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948250" y="2243525"/>
            <a:ext cx="1839456" cy="1220400"/>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a:off x="5073500" y="2841050"/>
            <a:ext cx="1839456" cy="1220400"/>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5"/>
          <p:cNvSpPr/>
          <p:nvPr/>
        </p:nvSpPr>
        <p:spPr>
          <a:xfrm>
            <a:off x="5193150" y="1149575"/>
            <a:ext cx="1839456" cy="1220400"/>
          </a:xfrm>
          <a:prstGeom prst="cloud">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7178150" y="2048950"/>
            <a:ext cx="1839456" cy="1220400"/>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txBox="1"/>
          <p:nvPr/>
        </p:nvSpPr>
        <p:spPr>
          <a:xfrm>
            <a:off x="1326500" y="2545925"/>
            <a:ext cx="1372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SMOTE Oversampling</a:t>
            </a:r>
            <a:endParaRPr/>
          </a:p>
        </p:txBody>
      </p:sp>
      <p:sp>
        <p:nvSpPr>
          <p:cNvPr id="384" name="Google Shape;384;p25"/>
          <p:cNvSpPr txBox="1"/>
          <p:nvPr/>
        </p:nvSpPr>
        <p:spPr>
          <a:xfrm>
            <a:off x="594550" y="3784925"/>
            <a:ext cx="1474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C</a:t>
            </a:r>
            <a:r>
              <a:rPr lang="en-GB"/>
              <a:t>luster Centroids Undersampling</a:t>
            </a:r>
            <a:endParaRPr/>
          </a:p>
        </p:txBody>
      </p:sp>
      <p:sp>
        <p:nvSpPr>
          <p:cNvPr id="385" name="Google Shape;385;p25"/>
          <p:cNvSpPr txBox="1"/>
          <p:nvPr/>
        </p:nvSpPr>
        <p:spPr>
          <a:xfrm>
            <a:off x="3327175" y="2371650"/>
            <a:ext cx="123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XGBoost</a:t>
            </a:r>
            <a:endParaRPr/>
          </a:p>
        </p:txBody>
      </p:sp>
      <p:sp>
        <p:nvSpPr>
          <p:cNvPr id="386" name="Google Shape;386;p25"/>
          <p:cNvSpPr txBox="1"/>
          <p:nvPr/>
        </p:nvSpPr>
        <p:spPr>
          <a:xfrm>
            <a:off x="7478825" y="2243500"/>
            <a:ext cx="1238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Easy Ensemble AdaBoost</a:t>
            </a:r>
            <a:endParaRPr/>
          </a:p>
        </p:txBody>
      </p:sp>
      <p:sp>
        <p:nvSpPr>
          <p:cNvPr id="387" name="Google Shape;387;p25"/>
          <p:cNvSpPr txBox="1"/>
          <p:nvPr/>
        </p:nvSpPr>
        <p:spPr>
          <a:xfrm>
            <a:off x="2834025" y="3997250"/>
            <a:ext cx="1474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Random Oversampling</a:t>
            </a:r>
            <a:endParaRPr/>
          </a:p>
        </p:txBody>
      </p:sp>
      <p:sp>
        <p:nvSpPr>
          <p:cNvPr id="388" name="Google Shape;388;p25"/>
          <p:cNvSpPr txBox="1"/>
          <p:nvPr/>
        </p:nvSpPr>
        <p:spPr>
          <a:xfrm>
            <a:off x="5545525" y="1251875"/>
            <a:ext cx="12381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800">
                <a:solidFill>
                  <a:srgbClr val="0000FF"/>
                </a:solidFill>
              </a:rPr>
              <a:t>Balanced Random Forest</a:t>
            </a:r>
            <a:endParaRPr b="1" sz="1800">
              <a:solidFill>
                <a:srgbClr val="0000FF"/>
              </a:solidFill>
            </a:endParaRPr>
          </a:p>
        </p:txBody>
      </p:sp>
      <p:sp>
        <p:nvSpPr>
          <p:cNvPr id="389" name="Google Shape;389;p25"/>
          <p:cNvSpPr txBox="1"/>
          <p:nvPr/>
        </p:nvSpPr>
        <p:spPr>
          <a:xfrm>
            <a:off x="7213625" y="3960150"/>
            <a:ext cx="1474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SMOTEENN over and undersampling</a:t>
            </a:r>
            <a:endParaRPr/>
          </a:p>
        </p:txBody>
      </p:sp>
      <p:sp>
        <p:nvSpPr>
          <p:cNvPr id="390" name="Google Shape;390;p25"/>
          <p:cNvSpPr txBox="1"/>
          <p:nvPr/>
        </p:nvSpPr>
        <p:spPr>
          <a:xfrm>
            <a:off x="5276838" y="3143450"/>
            <a:ext cx="1474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Random Undersampling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394" name="Shape 394"/>
        <p:cNvGrpSpPr/>
        <p:nvPr/>
      </p:nvGrpSpPr>
      <p:grpSpPr>
        <a:xfrm>
          <a:off x="0" y="0"/>
          <a:ext cx="0" cy="0"/>
          <a:chOff x="0" y="0"/>
          <a:chExt cx="0" cy="0"/>
        </a:xfrm>
      </p:grpSpPr>
      <p:pic>
        <p:nvPicPr>
          <p:cNvPr id="395" name="Google Shape;395;p26"/>
          <p:cNvPicPr preferRelativeResize="0"/>
          <p:nvPr/>
        </p:nvPicPr>
        <p:blipFill>
          <a:blip r:embed="rId3">
            <a:alphaModFix/>
          </a:blip>
          <a:stretch>
            <a:fillRect/>
          </a:stretch>
        </p:blipFill>
        <p:spPr>
          <a:xfrm>
            <a:off x="154050" y="2339400"/>
            <a:ext cx="8839202" cy="2595294"/>
          </a:xfrm>
          <a:prstGeom prst="rect">
            <a:avLst/>
          </a:prstGeom>
          <a:noFill/>
          <a:ln>
            <a:noFill/>
          </a:ln>
        </p:spPr>
      </p:pic>
      <p:sp>
        <p:nvSpPr>
          <p:cNvPr id="396" name="Google Shape;396;p26"/>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